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0C0C0"/>
    <a:srgbClr val="FF99CC"/>
    <a:srgbClr val="CC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327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64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28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0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87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22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01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12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43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68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29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7BE84-5A6D-4EEB-A0C6-D1D52037A145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D59A6-2458-492B-BC8E-A34B502C21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66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ommons.wikimedia.org/wiki/File:Darwin_tree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266"/>
            <a:ext cx="59436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39044" y="1772816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9600" b="1" dirty="0">
                <a:solidFill>
                  <a:srgbClr val="FF0000"/>
                </a:solidFill>
              </a:rPr>
              <a:t>E V O L U T I E T H E O R I E</a:t>
            </a:r>
          </a:p>
        </p:txBody>
      </p:sp>
    </p:spTree>
    <p:extLst>
      <p:ext uri="{BB962C8B-B14F-4D97-AF65-F5344CB8AC3E}">
        <p14:creationId xmlns:p14="http://schemas.microsoft.com/office/powerpoint/2010/main" val="99313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781747"/>
            <a:ext cx="3810000" cy="26670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860032" y="1128697"/>
            <a:ext cx="381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Fruitvlieg experiment:</a:t>
            </a:r>
          </a:p>
          <a:p>
            <a:r>
              <a:rPr lang="nl-NL" sz="2800" dirty="0"/>
              <a:t>Na 8 generaties al reproductieve isolatie!</a:t>
            </a:r>
          </a:p>
          <a:p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308124" y="400308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Recente ontdekkingen: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B9338D7-DEDC-45D5-9806-767EF2701F7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49" y="1174327"/>
            <a:ext cx="4345459" cy="52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69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2711" y="331481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Recente ontdekkingen: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099096" y="1157362"/>
            <a:ext cx="72876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Y-chromosoom onderzoek leverde op dat</a:t>
            </a:r>
            <a:r>
              <a:rPr lang="nl-NL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Erfelijke eigenschappen op he Y-chromosoom wordt doorgegeven van vader op zoon;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Er treden wel 200 mutaties op in de genen van de </a:t>
            </a:r>
            <a:r>
              <a:rPr lang="nl-NL" sz="2400" dirty="0" err="1"/>
              <a:t>chomosomen</a:t>
            </a:r>
            <a:r>
              <a:rPr lang="nl-NL" sz="2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3491880" y="3035801"/>
            <a:ext cx="50977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Meestal hebben deze mutaties geen effect op de eiwitsynthese vanwege </a:t>
            </a:r>
            <a:r>
              <a:rPr lang="nl-NL" sz="2400" dirty="0" err="1"/>
              <a:t>meedere</a:t>
            </a:r>
            <a:r>
              <a:rPr lang="nl-NL" sz="2400" dirty="0"/>
              <a:t> </a:t>
            </a:r>
            <a:r>
              <a:rPr lang="nl-NL" sz="2400" dirty="0" err="1"/>
              <a:t>codons</a:t>
            </a:r>
            <a:r>
              <a:rPr lang="nl-NL" sz="2400" dirty="0"/>
              <a:t> voor hetzelfde aminozuur;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Er kan dus al in enkele generaties (binnen 200 jaar) aanzienlijke verschillen met de voorouders ontstaan via bijv. een </a:t>
            </a:r>
            <a:r>
              <a:rPr lang="nl-NL" sz="2400" dirty="0" err="1"/>
              <a:t>y-chromosoom</a:t>
            </a:r>
            <a:endParaRPr lang="nl-NL" sz="2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12976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06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260648"/>
            <a:ext cx="820891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/>
              <a:t>Neodarwinisme:</a:t>
            </a:r>
          </a:p>
          <a:p>
            <a:endParaRPr lang="nl-NL" sz="1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Combinatie van het </a:t>
            </a:r>
            <a:r>
              <a:rPr lang="nl-NL" sz="2200" b="1" dirty="0">
                <a:solidFill>
                  <a:srgbClr val="FF0000"/>
                </a:solidFill>
              </a:rPr>
              <a:t>Darwinisme</a:t>
            </a:r>
            <a:r>
              <a:rPr lang="nl-NL" sz="2200" dirty="0"/>
              <a:t>, </a:t>
            </a:r>
            <a:r>
              <a:rPr lang="nl-NL" sz="2200" b="1" dirty="0">
                <a:solidFill>
                  <a:srgbClr val="FF0000"/>
                </a:solidFill>
              </a:rPr>
              <a:t>genetica</a:t>
            </a:r>
            <a:r>
              <a:rPr lang="nl-NL" sz="2200" dirty="0"/>
              <a:t> en </a:t>
            </a:r>
            <a:r>
              <a:rPr lang="nl-NL" sz="2200" b="1" dirty="0">
                <a:solidFill>
                  <a:srgbClr val="FF0000"/>
                </a:solidFill>
              </a:rPr>
              <a:t>populatiegenetica</a:t>
            </a:r>
            <a:r>
              <a:rPr lang="nl-NL" sz="22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De drijvende kracht is de combinatie van mutatie en natuurlijke selectie:</a:t>
            </a:r>
          </a:p>
          <a:p>
            <a:r>
              <a:rPr lang="nl-NL" sz="2200" dirty="0"/>
              <a:t>     - Organismen geven genen door aan hun nakomelingen;</a:t>
            </a:r>
          </a:p>
          <a:p>
            <a:r>
              <a:rPr lang="nl-NL" sz="2200" dirty="0"/>
              <a:t>     - Hierbij worden fouten gemaakt (= mutatie);</a:t>
            </a:r>
          </a:p>
          <a:p>
            <a:r>
              <a:rPr lang="nl-NL" sz="2200" dirty="0"/>
              <a:t>     - Door een mutatie ontstaan een (nieuw) allel van een gen;</a:t>
            </a:r>
          </a:p>
          <a:p>
            <a:r>
              <a:rPr lang="nl-NL" sz="2200" dirty="0"/>
              <a:t>     - Deze genen kunnen ook worden doorgegeven aan de 	nakomelingen;</a:t>
            </a:r>
          </a:p>
          <a:p>
            <a:r>
              <a:rPr lang="nl-NL" sz="2200" dirty="0"/>
              <a:t>     - De mutatie verspreidt zich in de populatie.</a:t>
            </a:r>
          </a:p>
          <a:p>
            <a:r>
              <a:rPr lang="nl-NL" sz="2200" dirty="0"/>
              <a:t>     - Natuurlijke selectie kan de verspreiding van een mutatie 	tegengaan (ongunstige eigenschap) of juist bevorderen 	(gunstige eigenschap);</a:t>
            </a:r>
          </a:p>
          <a:p>
            <a:r>
              <a:rPr lang="nl-NL" sz="2200" dirty="0"/>
              <a:t>     - Als de relatieve frequentie van het gen toeneemt in de 	populatie is er sprake van evolutie.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b="1" dirty="0"/>
              <a:t>Gevolg</a:t>
            </a:r>
            <a:r>
              <a:rPr lang="nl-NL" sz="2200" dirty="0"/>
              <a:t>: </a:t>
            </a:r>
            <a:r>
              <a:rPr lang="nl-NL" sz="2200" b="1" dirty="0">
                <a:solidFill>
                  <a:srgbClr val="002060"/>
                </a:solidFill>
              </a:rPr>
              <a:t>een enorme biodiversiteit zoals we die nu kennen!</a:t>
            </a:r>
          </a:p>
        </p:txBody>
      </p:sp>
    </p:spTree>
    <p:extLst>
      <p:ext uri="{BB962C8B-B14F-4D97-AF65-F5344CB8AC3E}">
        <p14:creationId xmlns:p14="http://schemas.microsoft.com/office/powerpoint/2010/main" val="213971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536" y="631385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/>
              <a:t>Jean-Baptiste Pierre Antoine de </a:t>
            </a:r>
            <a:r>
              <a:rPr lang="nl-NL" sz="2400" b="1" dirty="0" err="1"/>
              <a:t>Monet</a:t>
            </a:r>
            <a:r>
              <a:rPr lang="fr-FR" sz="2400" b="1" dirty="0"/>
              <a:t>, Chevalier de </a:t>
            </a:r>
            <a:r>
              <a:rPr lang="fr-FR" sz="2400" b="1"/>
              <a:t>La Marck </a:t>
            </a:r>
            <a:r>
              <a:rPr lang="fr-FR" sz="2400" b="1" dirty="0"/>
              <a:t>(1744  – 1829)</a:t>
            </a:r>
            <a:endParaRPr lang="nl-NL" sz="24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63" y="1929383"/>
            <a:ext cx="2930995" cy="3585633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3743895" y="1806448"/>
            <a:ext cx="48245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err="1"/>
              <a:t>Lamarckisme</a:t>
            </a:r>
            <a:r>
              <a:rPr lang="nl-NL" sz="3600" b="1" dirty="0"/>
              <a:t>:</a:t>
            </a:r>
          </a:p>
          <a:p>
            <a:r>
              <a:rPr lang="nl-NL" sz="2400" dirty="0" err="1"/>
              <a:t>Philisophie</a:t>
            </a:r>
            <a:r>
              <a:rPr lang="nl-NL" sz="2400" dirty="0"/>
              <a:t> </a:t>
            </a:r>
            <a:r>
              <a:rPr lang="nl-NL" sz="2400" dirty="0" err="1"/>
              <a:t>zoologique</a:t>
            </a:r>
            <a:r>
              <a:rPr lang="nl-NL" sz="2400" dirty="0"/>
              <a:t> (1809)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Soorten zijn niet statisch, maar veranderen in de tijd;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Soorten veranderen volgens de “ladder der natuur”, nl. rechtlijnig, doelgericht en opklimmend;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/>
              <a:t>Overerving </a:t>
            </a:r>
            <a:r>
              <a:rPr lang="nl-NL" sz="2400" dirty="0"/>
              <a:t>van verworven kenmerken.</a:t>
            </a:r>
          </a:p>
        </p:txBody>
      </p:sp>
    </p:spTree>
    <p:extLst>
      <p:ext uri="{BB962C8B-B14F-4D97-AF65-F5344CB8AC3E}">
        <p14:creationId xmlns:p14="http://schemas.microsoft.com/office/powerpoint/2010/main" val="187541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536" y="631385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err="1"/>
              <a:t>Charles</a:t>
            </a:r>
            <a:r>
              <a:rPr lang="nl-NL" sz="2800" b="1" dirty="0"/>
              <a:t> Robert Darwin</a:t>
            </a:r>
            <a:r>
              <a:rPr lang="nl-NL" sz="2800" dirty="0"/>
              <a:t> (1809 –1882)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461" y="1268760"/>
            <a:ext cx="3175000" cy="39497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95536" y="1297360"/>
            <a:ext cx="47525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Reis van de </a:t>
            </a:r>
            <a:r>
              <a:rPr lang="nl-NL" sz="3600" b="1" dirty="0" err="1"/>
              <a:t>Beagle</a:t>
            </a:r>
            <a:r>
              <a:rPr lang="nl-NL" sz="3600" b="1" dirty="0"/>
              <a:t>:</a:t>
            </a:r>
          </a:p>
          <a:p>
            <a:r>
              <a:rPr lang="nl-NL" sz="2400" dirty="0"/>
              <a:t>27 december 1831 – 2 oktober 1836</a:t>
            </a:r>
          </a:p>
          <a:p>
            <a:endParaRPr lang="nl-NL" sz="2400" dirty="0"/>
          </a:p>
          <a:p>
            <a:r>
              <a:rPr lang="nl-NL" sz="2400" dirty="0"/>
              <a:t>Bezocht en verzamelde wereldwijd planten, dieren en fossielen.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34" y="3645023"/>
            <a:ext cx="6537580" cy="276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82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83568" y="620688"/>
            <a:ext cx="41044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/>
              <a:t>Darwinisme:</a:t>
            </a:r>
          </a:p>
          <a:p>
            <a:endParaRPr lang="nl-NL" sz="2400" dirty="0"/>
          </a:p>
          <a:p>
            <a:r>
              <a:rPr lang="nl-NL" sz="2400" dirty="0" err="1"/>
              <a:t>Origin</a:t>
            </a:r>
            <a:r>
              <a:rPr lang="nl-NL" sz="2400" dirty="0"/>
              <a:t> of Species (1859):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Soorten evolueren;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Natuurlijke selectie is aandrijvend mechanisme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Survival of the </a:t>
            </a:r>
            <a:r>
              <a:rPr lang="nl-NL" sz="2400" dirty="0" err="1"/>
              <a:t>Fittest</a:t>
            </a:r>
            <a:endParaRPr lang="nl-NL" sz="2400" dirty="0"/>
          </a:p>
          <a:p>
            <a:pPr marL="342900" indent="-342900">
              <a:buFontTx/>
              <a:buChar char="-"/>
            </a:pPr>
            <a:endParaRPr lang="nl-NL" sz="2400" dirty="0"/>
          </a:p>
        </p:txBody>
      </p:sp>
      <p:pic>
        <p:nvPicPr>
          <p:cNvPr id="4" name="Afbeelding 3" descr="http://upload.wikimedia.org/wikipedia/commons/thumb/5/58/Darwin_tree.png/220px-Darwin_tree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3888432" cy="5578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49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72702" y="5096742"/>
            <a:ext cx="8515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De </a:t>
            </a:r>
            <a:r>
              <a:rPr lang="nl-NL" sz="2000" dirty="0" err="1"/>
              <a:t>Galapagos</a:t>
            </a:r>
            <a:r>
              <a:rPr lang="nl-NL" sz="2000" dirty="0"/>
              <a:t> reuzenschildpad </a:t>
            </a:r>
            <a:r>
              <a:rPr lang="nl-NL" sz="2000" b="1" dirty="0" err="1"/>
              <a:t>Harriet</a:t>
            </a:r>
            <a:r>
              <a:rPr lang="nl-NL" sz="2000" dirty="0"/>
              <a:t> in Australia Zoo in 2002. De schildpad werd 176 jaar oud en is waarschijnlijk een van de schildpadden die door de </a:t>
            </a:r>
            <a:r>
              <a:rPr lang="nl-NL" sz="2000" dirty="0" err="1"/>
              <a:t>Beagle</a:t>
            </a:r>
            <a:r>
              <a:rPr lang="nl-NL" sz="2000" dirty="0"/>
              <a:t> werden meegenomen. De verspreiding van reuzenschildpadden over de </a:t>
            </a:r>
            <a:r>
              <a:rPr lang="nl-NL" sz="2000" dirty="0" err="1"/>
              <a:t>Galapagos</a:t>
            </a:r>
            <a:r>
              <a:rPr lang="nl-NL" sz="2000" dirty="0"/>
              <a:t> eilanden werd door Darwin als bewijs voor natuurlijke selectie gebruikt.</a:t>
            </a:r>
            <a:endParaRPr lang="nl-NL" sz="2000" b="1" i="1" dirty="0"/>
          </a:p>
        </p:txBody>
      </p:sp>
      <p:sp>
        <p:nvSpPr>
          <p:cNvPr id="3" name="Tekstvak 2"/>
          <p:cNvSpPr txBox="1"/>
          <p:nvPr/>
        </p:nvSpPr>
        <p:spPr>
          <a:xfrm>
            <a:off x="449833" y="76470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Enkele voorbeelden: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343" y="188640"/>
            <a:ext cx="5040559" cy="420300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8" y="2564904"/>
            <a:ext cx="3875262" cy="25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0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49833" y="76470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Enkele voorbeelden: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4593132" cy="3888432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5292080" y="332656"/>
            <a:ext cx="36125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De ‘Darwinvinken’ stammen allemaal af van een soort van het Zuid-Amerikaanse vasteland. Waarschijnlijk blies een sterke wind een groepje </a:t>
            </a:r>
            <a:r>
              <a:rPr lang="nl-NL" sz="2400" i="1" dirty="0" err="1"/>
              <a:t>oergorzen</a:t>
            </a:r>
            <a:r>
              <a:rPr lang="nl-NL" sz="2400" i="1" dirty="0"/>
              <a:t> zo’n 570 duizend jaar geleden naar de eilandengroep. Ze specialiseerden zich er op verschillende soorten voedsel als zaden, insecten en fruit. De soorten van nu zijn vooral herkenbaar aan hun snavels.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03800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5536" y="631385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b="1" dirty="0"/>
              <a:t>Gregor Johann Mendel</a:t>
            </a:r>
            <a:r>
              <a:rPr lang="nl-NL" sz="2800" dirty="0"/>
              <a:t> (1822 - 1884)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2808312" cy="3294466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96952"/>
            <a:ext cx="2592288" cy="3268828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275856" y="1556792"/>
            <a:ext cx="525658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“Wetten van Mendel”</a:t>
            </a:r>
          </a:p>
          <a:p>
            <a:r>
              <a:rPr lang="nl-NL" sz="2400" dirty="0"/>
              <a:t>Gepubliceerd in 1866: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Kweekte doperwten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Ontdekte dat er twee eigenschappen in het spel moesten zijn van de ouders afkomstig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Er zijn dominante en recessieve eigenschappen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dirty="0"/>
              <a:t>De ontdekking trok weinig aandacht tot zijn werk werd herontdekt door Hugo de Vries in 1900.</a:t>
            </a:r>
          </a:p>
        </p:txBody>
      </p:sp>
    </p:spTree>
    <p:extLst>
      <p:ext uri="{BB962C8B-B14F-4D97-AF65-F5344CB8AC3E}">
        <p14:creationId xmlns:p14="http://schemas.microsoft.com/office/powerpoint/2010/main" val="297040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692696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b="1" dirty="0"/>
              <a:t>Hugo de Vries </a:t>
            </a:r>
            <a:r>
              <a:rPr lang="nl-NL" sz="2800" dirty="0"/>
              <a:t>(1848 – 1935)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67023" y="1230228"/>
            <a:ext cx="45530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Die </a:t>
            </a:r>
            <a:r>
              <a:rPr lang="nl-NL" sz="2400" dirty="0" err="1"/>
              <a:t>Mutationstheorie</a:t>
            </a:r>
            <a:r>
              <a:rPr lang="nl-NL" sz="2400" dirty="0"/>
              <a:t> deel 1 en 2 (1901 en 1903) – bij planten: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Erfelijk materiaal bestaat uit bepaalde eenheden;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Deze eenheden zitten als </a:t>
            </a:r>
            <a:r>
              <a:rPr lang="nl-NL" sz="2400" i="1" dirty="0" err="1"/>
              <a:t>pangenen</a:t>
            </a:r>
            <a:r>
              <a:rPr lang="nl-NL" sz="2400" dirty="0"/>
              <a:t> op chromosomen;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Door recombinatie van </a:t>
            </a:r>
            <a:r>
              <a:rPr lang="nl-NL" sz="2400" i="1" dirty="0" err="1"/>
              <a:t>pangenen</a:t>
            </a:r>
            <a:r>
              <a:rPr lang="nl-NL" sz="2400" dirty="0"/>
              <a:t> van beide ouders ontstaan nieuwe vormen;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Evolutie gaat sprongsgewijs.</a:t>
            </a:r>
          </a:p>
          <a:p>
            <a:endParaRPr lang="nl-NL" sz="2400" dirty="0"/>
          </a:p>
          <a:p>
            <a:r>
              <a:rPr lang="nl-NL" sz="2400" i="1" dirty="0" err="1"/>
              <a:t>Pangenen</a:t>
            </a:r>
            <a:r>
              <a:rPr lang="nl-NL" sz="2400" dirty="0"/>
              <a:t> werden later </a:t>
            </a:r>
            <a:r>
              <a:rPr lang="nl-NL" sz="2400" i="1" dirty="0"/>
              <a:t>genen</a:t>
            </a:r>
            <a:r>
              <a:rPr lang="nl-NL" sz="2400" dirty="0"/>
              <a:t> genoemd!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971" y="1375593"/>
            <a:ext cx="3775029" cy="548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48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54385" y="510560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Thomas Hunt Morgan</a:t>
            </a:r>
            <a:r>
              <a:rPr lang="nl-NL" sz="2800" dirty="0"/>
              <a:t> (1866 - 1945)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9" y="-12576"/>
            <a:ext cx="3418730" cy="4819638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295" y="3861048"/>
            <a:ext cx="2794620" cy="279462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67023" y="1230228"/>
            <a:ext cx="4553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Deed onderzoek aan erfelijkheid en mutaties bij fruitvliegen: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Heeft weinig chromosomen;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Vertoont sterke neiging tot mutatie;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Door recombinatie van </a:t>
            </a:r>
            <a:r>
              <a:rPr lang="nl-NL" sz="2400" i="1" dirty="0"/>
              <a:t>genen</a:t>
            </a:r>
            <a:r>
              <a:rPr lang="nl-NL" sz="2400" dirty="0"/>
              <a:t> van beide ouders ontstaan nieuwe vormen.</a:t>
            </a:r>
          </a:p>
        </p:txBody>
      </p:sp>
    </p:spTree>
    <p:extLst>
      <p:ext uri="{BB962C8B-B14F-4D97-AF65-F5344CB8AC3E}">
        <p14:creationId xmlns:p14="http://schemas.microsoft.com/office/powerpoint/2010/main" val="42362489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538</Words>
  <Application>Microsoft Office PowerPoint</Application>
  <PresentationFormat>Diavoorstelling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Lappie</dc:creator>
  <cp:lastModifiedBy>Wagner, H.</cp:lastModifiedBy>
  <cp:revision>23</cp:revision>
  <dcterms:created xsi:type="dcterms:W3CDTF">2013-11-18T23:12:02Z</dcterms:created>
  <dcterms:modified xsi:type="dcterms:W3CDTF">2018-01-17T08:03:34Z</dcterms:modified>
</cp:coreProperties>
</file>